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2" r:id="rId10"/>
    <p:sldId id="265" r:id="rId11"/>
    <p:sldId id="266" r:id="rId12"/>
    <p:sldId id="268" r:id="rId13"/>
    <p:sldId id="271" r:id="rId14"/>
    <p:sldId id="270" r:id="rId15"/>
    <p:sldId id="272" r:id="rId16"/>
    <p:sldId id="273" r:id="rId17"/>
    <p:sldId id="276" r:id="rId18"/>
    <p:sldId id="289" r:id="rId19"/>
    <p:sldId id="280" r:id="rId20"/>
    <p:sldId id="267" r:id="rId21"/>
    <p:sldId id="269" r:id="rId22"/>
    <p:sldId id="281" r:id="rId23"/>
    <p:sldId id="282" r:id="rId24"/>
    <p:sldId id="283" r:id="rId25"/>
    <p:sldId id="274" r:id="rId26"/>
    <p:sldId id="286" r:id="rId27"/>
    <p:sldId id="284" r:id="rId28"/>
    <p:sldId id="285" r:id="rId29"/>
    <p:sldId id="287" r:id="rId30"/>
    <p:sldId id="29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7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F553AC4-82CF-4E63-9BD7-8D35ED11E658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D4C3631-7BEC-400E-9E14-FFBF559E25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Accotink Gorge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Imperiled Biodiversity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cuments\Friends of Accotink\IMA\Accotink Gorge\Anemone quinquefolia, Accotink, 4-24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81000"/>
            <a:ext cx="4526280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183349"/>
            <a:ext cx="23622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Anemone </a:t>
            </a:r>
            <a:r>
              <a:rPr lang="en-US" b="1" dirty="0" err="1"/>
              <a:t>quinquefolia</a:t>
            </a:r>
            <a:r>
              <a:rPr lang="en-US" b="1" dirty="0"/>
              <a:t>, Wood anemone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300" y="685800"/>
            <a:ext cx="2286000" cy="230832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1" dirty="0" smtClean="0"/>
              <a:t>“The Accotink Gorge is truly one of the most biodiverse locations I have ever had the privilege of exploring.”</a:t>
            </a:r>
          </a:p>
        </p:txBody>
      </p:sp>
    </p:spTree>
    <p:extLst>
      <p:ext uri="{BB962C8B-B14F-4D97-AF65-F5344CB8AC3E}">
        <p14:creationId xmlns:p14="http://schemas.microsoft.com/office/powerpoint/2010/main" val="40747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cuments\Friends of Accotink\IMA\Accotink Gorge\Aureolaria virginica, Accotink, 7-1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"/>
            <a:ext cx="4525326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238071"/>
            <a:ext cx="22098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it-IT" b="1" dirty="0"/>
              <a:t>Aureolaria virginica, Downy false foxglove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686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cuments\Friends of Accotink\IMA\Accotink Gorge\Clitoria mariana, Accotink, 7-1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523197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3570" y="1447800"/>
            <a:ext cx="291923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1" dirty="0"/>
              <a:t>Clitoria </a:t>
            </a:r>
            <a:r>
              <a:rPr lang="en-US" b="1" dirty="0" err="1"/>
              <a:t>mariana</a:t>
            </a:r>
            <a:r>
              <a:rPr lang="en-US" b="1" dirty="0"/>
              <a:t>, Butterfly pea</a:t>
            </a:r>
          </a:p>
        </p:txBody>
      </p:sp>
    </p:spTree>
    <p:extLst>
      <p:ext uri="{BB962C8B-B14F-4D97-AF65-F5344CB8AC3E}">
        <p14:creationId xmlns:p14="http://schemas.microsoft.com/office/powerpoint/2010/main" val="22113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cuments\Friends of Accotink\IMA\Accotink Gorge\Epigaea repens 2, Accotink, 4-7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" y="411480"/>
            <a:ext cx="8047612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1" y="609600"/>
            <a:ext cx="3657599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1" dirty="0" err="1"/>
              <a:t>Epigaea</a:t>
            </a:r>
            <a:r>
              <a:rPr lang="en-US" b="1" dirty="0"/>
              <a:t> </a:t>
            </a:r>
            <a:r>
              <a:rPr lang="en-US" b="1" dirty="0" err="1"/>
              <a:t>repens</a:t>
            </a:r>
            <a:r>
              <a:rPr lang="en-US" b="1" dirty="0"/>
              <a:t>, Mayflower</a:t>
            </a:r>
          </a:p>
        </p:txBody>
      </p:sp>
    </p:spTree>
    <p:extLst>
      <p:ext uri="{BB962C8B-B14F-4D97-AF65-F5344CB8AC3E}">
        <p14:creationId xmlns:p14="http://schemas.microsoft.com/office/powerpoint/2010/main" val="10120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cuments\Friends of Accotink\IMA\Accotink Gorge\Monarda fistulosa, Accotink, 7-1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"/>
            <a:ext cx="8046720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697468"/>
            <a:ext cx="4575291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b="1" dirty="0" err="1"/>
              <a:t>Monarda</a:t>
            </a:r>
            <a:r>
              <a:rPr lang="en-US" b="1" dirty="0"/>
              <a:t> </a:t>
            </a:r>
            <a:r>
              <a:rPr lang="en-US" b="1" dirty="0" err="1"/>
              <a:t>fistulosa</a:t>
            </a:r>
            <a:r>
              <a:rPr lang="en-US" b="1" dirty="0"/>
              <a:t>, Wild bergamot</a:t>
            </a:r>
          </a:p>
        </p:txBody>
      </p:sp>
    </p:spTree>
    <p:extLst>
      <p:ext uri="{BB962C8B-B14F-4D97-AF65-F5344CB8AC3E}">
        <p14:creationId xmlns:p14="http://schemas.microsoft.com/office/powerpoint/2010/main" val="216088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ocuments\Friends of Accotink\IMA\Accotink Gorge\Protographium marcellus on Asclepias tuberosa, Accotink, 7-1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45053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9600" y="609600"/>
            <a:ext cx="38862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1" dirty="0" err="1"/>
              <a:t>Protographium</a:t>
            </a:r>
            <a:r>
              <a:rPr lang="en-US" b="1" dirty="0"/>
              <a:t> Marcellus, Zebra swallowtail, on </a:t>
            </a:r>
            <a:r>
              <a:rPr lang="en-US" b="1" dirty="0" err="1"/>
              <a:t>Asclepias</a:t>
            </a:r>
            <a:r>
              <a:rPr lang="en-US" b="1" dirty="0"/>
              <a:t> </a:t>
            </a:r>
            <a:r>
              <a:rPr lang="en-US" b="1" dirty="0" err="1"/>
              <a:t>tuberosa</a:t>
            </a:r>
            <a:r>
              <a:rPr lang="en-US" b="1" dirty="0"/>
              <a:t>, Butterfly weed </a:t>
            </a:r>
          </a:p>
        </p:txBody>
      </p:sp>
    </p:spTree>
    <p:extLst>
      <p:ext uri="{BB962C8B-B14F-4D97-AF65-F5344CB8AC3E}">
        <p14:creationId xmlns:p14="http://schemas.microsoft.com/office/powerpoint/2010/main" val="216831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ocuments\Friends of Accotink\IMA\Accotink Gorge\Silene caroliniana 2, Accotink, 4-23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1960"/>
            <a:ext cx="8046720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926068"/>
            <a:ext cx="3874779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b="1" dirty="0" err="1"/>
              <a:t>Silene</a:t>
            </a:r>
            <a:r>
              <a:rPr lang="en-US" b="1" dirty="0"/>
              <a:t> </a:t>
            </a:r>
            <a:r>
              <a:rPr lang="en-US" b="1" dirty="0" err="1"/>
              <a:t>caroliniana</a:t>
            </a:r>
            <a:r>
              <a:rPr lang="en-US" b="1" dirty="0"/>
              <a:t>, Wild pink</a:t>
            </a:r>
          </a:p>
        </p:txBody>
      </p:sp>
    </p:spTree>
    <p:extLst>
      <p:ext uri="{BB962C8B-B14F-4D97-AF65-F5344CB8AC3E}">
        <p14:creationId xmlns:p14="http://schemas.microsoft.com/office/powerpoint/2010/main" val="36794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8229"/>
          <a:stretch/>
        </p:blipFill>
        <p:spPr bwMode="auto">
          <a:xfrm>
            <a:off x="609600" y="441960"/>
            <a:ext cx="7980219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06636" y="838200"/>
            <a:ext cx="30480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1" dirty="0" err="1" smtClean="0"/>
              <a:t>Passiflora</a:t>
            </a:r>
            <a:r>
              <a:rPr lang="en-US" b="1" dirty="0" smtClean="0"/>
              <a:t> </a:t>
            </a:r>
            <a:r>
              <a:rPr lang="en-US" b="1" dirty="0" err="1" smtClean="0"/>
              <a:t>incarnata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Purple passionflower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49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hku60.smugmug.com/FACC/FACCAccotinkGorge070715/i-fPDTzmd/0/L/DSC_7506-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8"/>
          <a:stretch/>
        </p:blipFill>
        <p:spPr bwMode="auto">
          <a:xfrm>
            <a:off x="346363" y="457200"/>
            <a:ext cx="8416637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4800600"/>
            <a:ext cx="4572000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en-US" b="1" dirty="0" smtClean="0"/>
              <a:t>In the southern portion of Accotink Gorge exists one of the more diverse examples of oak hickory heath forest in the entire Fairfax County park system.</a:t>
            </a:r>
          </a:p>
        </p:txBody>
      </p:sp>
    </p:spTree>
    <p:extLst>
      <p:ext uri="{BB962C8B-B14F-4D97-AF65-F5344CB8AC3E}">
        <p14:creationId xmlns:p14="http://schemas.microsoft.com/office/powerpoint/2010/main" val="1813853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9"/>
          <a:stretch/>
        </p:blipFill>
        <p:spPr bwMode="auto">
          <a:xfrm>
            <a:off x="533400" y="441960"/>
            <a:ext cx="8136081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8600" y="780871"/>
            <a:ext cx="45720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en-US" b="1" dirty="0" smtClean="0"/>
              <a:t>Dominion Power clearing maintains habitat for meadow species adjacent to forested areas of the Accotink Gorge.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79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685800"/>
            <a:ext cx="585544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5105400" y="4191000"/>
            <a:ext cx="5334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1219200"/>
            <a:ext cx="26670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Where is the Accotink Gorge located?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549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cuments\Friends of Accotink\Stream Walks\Ft Belvoir to Engineering Proving Ground 2012\IMG_3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81000"/>
            <a:ext cx="31242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It is not too late to save this oasis, but it will be soon.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0600" y="5410200"/>
            <a:ext cx="41148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b="1" dirty="0" smtClean="0"/>
              <a:t>Wisteria </a:t>
            </a:r>
            <a:r>
              <a:rPr lang="en-US" b="1" dirty="0" err="1" smtClean="0"/>
              <a:t>sinensis</a:t>
            </a:r>
            <a:r>
              <a:rPr lang="en-US" b="1" dirty="0" smtClean="0"/>
              <a:t> (Chinese wisteria) vines are rapidly killing its canopy trees.</a:t>
            </a:r>
          </a:p>
        </p:txBody>
      </p:sp>
    </p:spTree>
    <p:extLst>
      <p:ext uri="{BB962C8B-B14F-4D97-AF65-F5344CB8AC3E}">
        <p14:creationId xmlns:p14="http://schemas.microsoft.com/office/powerpoint/2010/main" val="8603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5245"/>
            <a:ext cx="4015502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762000"/>
            <a:ext cx="19050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Wisteria </a:t>
            </a:r>
            <a:r>
              <a:rPr lang="en-US" b="1" dirty="0" err="1" smtClean="0"/>
              <a:t>sinensis</a:t>
            </a:r>
            <a:r>
              <a:rPr lang="en-US" b="1" dirty="0" smtClean="0"/>
              <a:t> girdles young trees.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38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08709"/>
            <a:ext cx="4015502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838200"/>
            <a:ext cx="1676400" cy="258532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Wisteria vines spread both upward into trees and snake along the ground.</a:t>
            </a:r>
          </a:p>
        </p:txBody>
      </p:sp>
    </p:spTree>
    <p:extLst>
      <p:ext uri="{BB962C8B-B14F-4D97-AF65-F5344CB8AC3E}">
        <p14:creationId xmlns:p14="http://schemas.microsoft.com/office/powerpoint/2010/main" val="13646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/>
          <a:stretch/>
        </p:blipFill>
        <p:spPr bwMode="auto">
          <a:xfrm>
            <a:off x="488777" y="381000"/>
            <a:ext cx="8090246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5430982"/>
            <a:ext cx="74676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Parts of the forest are completely obscured by wisteria.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266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r="4989"/>
          <a:stretch/>
        </p:blipFill>
        <p:spPr bwMode="auto">
          <a:xfrm>
            <a:off x="550717" y="381000"/>
            <a:ext cx="8073737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594866"/>
            <a:ext cx="68580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Leaving little sunlight for native plants below.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707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98" y="441960"/>
            <a:ext cx="4015502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914400"/>
            <a:ext cx="2057400" cy="2031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Wisteria seed production is appallingly fecund, facilitating colonization of new areas.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869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46720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685800"/>
            <a:ext cx="45720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en-US" b="1" dirty="0" smtClean="0"/>
              <a:t>Citizen naturalists seek solutions to preserve this biological gem.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18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7"/>
          <a:stretch/>
        </p:blipFill>
        <p:spPr bwMode="auto">
          <a:xfrm>
            <a:off x="572309" y="381000"/>
            <a:ext cx="8038291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8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1"/>
          <a:stretch/>
        </p:blipFill>
        <p:spPr bwMode="auto">
          <a:xfrm>
            <a:off x="533400" y="441960"/>
            <a:ext cx="7980218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52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ocuments\Friends of Accotink\IMA\Accotink Gorge\Captur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77087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748145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high dry rocky oak hickory forest, which is just starting to be invaded, is where the Wisteria  removal should begin, as it contains the most uncommon species.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14600" y="2286000"/>
            <a:ext cx="1028700" cy="16002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5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790575"/>
            <a:ext cx="63627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3581400" y="2971800"/>
            <a:ext cx="457200" cy="45719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990600"/>
            <a:ext cx="312420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Where Accotink Creek crosses the Fall Line,</a:t>
            </a:r>
          </a:p>
          <a:p>
            <a:r>
              <a:rPr lang="en-US" b="1" dirty="0" smtClean="0"/>
              <a:t>In </a:t>
            </a:r>
            <a:r>
              <a:rPr lang="en-US" b="1" dirty="0"/>
              <a:t>S</a:t>
            </a:r>
            <a:r>
              <a:rPr lang="en-US" b="1" dirty="0" smtClean="0"/>
              <a:t>pringfield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87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457198"/>
            <a:ext cx="8305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Future action?</a:t>
            </a:r>
          </a:p>
          <a:p>
            <a:endParaRPr lang="en-US" dirty="0" smtClean="0"/>
          </a:p>
          <a:p>
            <a:r>
              <a:rPr lang="en-US" dirty="0" smtClean="0"/>
              <a:t>Beyond the headland area, the task is formidable.  </a:t>
            </a:r>
          </a:p>
          <a:p>
            <a:endParaRPr lang="en-US" dirty="0" smtClean="0"/>
          </a:p>
          <a:p>
            <a:r>
              <a:rPr lang="en-US" dirty="0" smtClean="0"/>
              <a:t>To get there:</a:t>
            </a:r>
          </a:p>
          <a:p>
            <a:endParaRPr lang="en-US" dirty="0" smtClean="0"/>
          </a:p>
          <a:p>
            <a:r>
              <a:rPr lang="en-US" dirty="0" smtClean="0"/>
              <a:t>• We will need to muster money and manpower adequate to the job..</a:t>
            </a:r>
          </a:p>
          <a:p>
            <a:r>
              <a:rPr lang="en-US" dirty="0" smtClean="0"/>
              <a:t>• Dominion, Fort Belvoir biologists, and VDOT should be involved.</a:t>
            </a:r>
          </a:p>
          <a:p>
            <a:r>
              <a:rPr lang="en-US" dirty="0" smtClean="0"/>
              <a:t>• Partnership with any and all interested groups is welcome.</a:t>
            </a:r>
          </a:p>
          <a:p>
            <a:r>
              <a:rPr lang="en-US" dirty="0" smtClean="0"/>
              <a:t>• We will need to appeal to neighboring commercial entities. </a:t>
            </a:r>
          </a:p>
          <a:p>
            <a:r>
              <a:rPr lang="en-US" dirty="0" smtClean="0"/>
              <a:t>• Volunteers alone are unlikely to suffice.</a:t>
            </a:r>
          </a:p>
          <a:p>
            <a:r>
              <a:rPr lang="en-US" dirty="0" smtClean="0"/>
              <a:t>• We will need grants to actually hire people and licensed applicators. </a:t>
            </a:r>
          </a:p>
          <a:p>
            <a:r>
              <a:rPr lang="en-US" dirty="0" smtClean="0"/>
              <a:t>• This is an Eternal Commitment.  The wisteria will never give 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2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790575"/>
            <a:ext cx="676275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4725"/>
            <a:ext cx="685800" cy="61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685800"/>
            <a:ext cx="304800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Just west of I-95</a:t>
            </a:r>
          </a:p>
          <a:p>
            <a:r>
              <a:rPr lang="en-US" b="1" dirty="0" smtClean="0"/>
              <a:t>Just south of Fairfax County Parkway &amp;</a:t>
            </a:r>
          </a:p>
          <a:p>
            <a:r>
              <a:rPr lang="en-US" b="1" dirty="0" smtClean="0"/>
              <a:t>Fort </a:t>
            </a:r>
            <a:r>
              <a:rPr lang="en-US" b="1" dirty="0"/>
              <a:t>B</a:t>
            </a:r>
            <a:r>
              <a:rPr lang="en-US" b="1" dirty="0" smtClean="0"/>
              <a:t>elvoir North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260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cuments\Friends of Accotink\IMA\Accotink Gorge\Cap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804863"/>
            <a:ext cx="7248525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914400"/>
            <a:ext cx="36576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Roughly one mile in length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87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cuments\Friends of Accotink\IMA\Accotink Gorge\Cap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800100"/>
            <a:ext cx="696277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897082"/>
            <a:ext cx="388620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Closely bounded by commercial/industrial zones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659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cuments\Friends of Accotink\Stream Walks\Ft Belvoir to Engineering Proving Ground 2012\IMG_31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ocuments\Friends of Accotink\Stream Walks\Ft Belvoir to Engineering Proving Ground 2012\IMG_3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5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cuments\Friends of Accotink\Stream Walks\Ft Belvoir to Engineering Proving Ground 2012\IMG_3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4238" y="-3519488"/>
            <a:ext cx="18532476" cy="138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6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1046</TotalTime>
  <Words>381</Words>
  <Application>Microsoft Office PowerPoint</Application>
  <PresentationFormat>On-screen Show (4:3)</PresentationFormat>
  <Paragraphs>45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Aspect</vt:lpstr>
      <vt:lpstr>Accotink Gorge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Accotink Gorge</dc:title>
  <dc:creator>User</dc:creator>
  <cp:lastModifiedBy>User</cp:lastModifiedBy>
  <cp:revision>31</cp:revision>
  <dcterms:created xsi:type="dcterms:W3CDTF">2015-07-31T00:46:55Z</dcterms:created>
  <dcterms:modified xsi:type="dcterms:W3CDTF">2017-01-19T02:24:35Z</dcterms:modified>
</cp:coreProperties>
</file>